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1"/>
  </p:sldMasterIdLst>
  <p:notesMasterIdLst>
    <p:notesMasterId r:id="rId14"/>
  </p:notesMasterIdLst>
  <p:handoutMasterIdLst>
    <p:handoutMasterId r:id="rId15"/>
  </p:handout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EB5C83-05D9-48E5-9599-A968AD686FDE}" v="17" dt="2026-04-14T14:27:11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58"/>
  </p:normalViewPr>
  <p:slideViewPr>
    <p:cSldViewPr snapToGrid="0">
      <p:cViewPr varScale="1">
        <p:scale>
          <a:sx n="32" d="100"/>
          <a:sy n="32" d="100"/>
        </p:scale>
        <p:origin x="63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12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Malone" userId="c8e985d1c67b1cbe" providerId="LiveId" clId="{C589C812-2BD0-46AE-AE85-6D22E4238DAF}"/>
    <pc:docChg chg="modSld">
      <pc:chgData name="Michael Malone" userId="c8e985d1c67b1cbe" providerId="LiveId" clId="{C589C812-2BD0-46AE-AE85-6D22E4238DAF}" dt="2026-04-14T14:24:01.429" v="9"/>
      <pc:docMkLst>
        <pc:docMk/>
      </pc:docMkLst>
      <pc:sldChg chg="modSp">
        <pc:chgData name="Michael Malone" userId="c8e985d1c67b1cbe" providerId="LiveId" clId="{C589C812-2BD0-46AE-AE85-6D22E4238DAF}" dt="2026-04-14T14:24:01.429" v="9"/>
        <pc:sldMkLst>
          <pc:docMk/>
          <pc:sldMk cId="2677502595" sldId="268"/>
        </pc:sldMkLst>
        <pc:picChg chg="mod">
          <ac:chgData name="Michael Malone" userId="c8e985d1c67b1cbe" providerId="LiveId" clId="{C589C812-2BD0-46AE-AE85-6D22E4238DAF}" dt="2026-04-14T14:24:01.429" v="9"/>
          <ac:picMkLst>
            <pc:docMk/>
            <pc:sldMk cId="2677502595" sldId="268"/>
            <ac:picMk id="23" creationId="{A0D97FC6-EF5F-8EE3-B4C7-64AFAB14D2B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2BB67-9A7B-4779-96F1-E38D273A4CE1}" type="doc">
      <dgm:prSet loTypeId="urn:microsoft.com/office/officeart/2005/8/layout/radial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055DFA0-DA31-473C-BE48-854FBB2F0C79}">
      <dgm:prSet custT="1"/>
      <dgm:spPr/>
      <dgm:t>
        <a:bodyPr/>
        <a:lstStyle/>
        <a:p>
          <a:r>
            <a:rPr lang="en-US" sz="1800" b="1" dirty="0"/>
            <a:t>There is no God, but God gave us the land</a:t>
          </a:r>
        </a:p>
        <a:p>
          <a:r>
            <a:rPr lang="en-US" sz="1800" b="1" dirty="0"/>
            <a:t>The Joshua Blueprint</a:t>
          </a:r>
        </a:p>
        <a:p>
          <a:r>
            <a:rPr lang="en-US" sz="1800" b="1" dirty="0"/>
            <a:t>Next Year in Jerusalem</a:t>
          </a:r>
        </a:p>
        <a:p>
          <a:r>
            <a:rPr lang="en-US" sz="1800" b="1" dirty="0"/>
            <a:t>Does the Israeli Army have a State? </a:t>
          </a:r>
        </a:p>
        <a:p>
          <a:r>
            <a:rPr lang="en-US" sz="1800" b="1" dirty="0"/>
            <a:t>Addicted to Violence?</a:t>
          </a:r>
        </a:p>
        <a:p>
          <a:endParaRPr lang="en-US" sz="1800" b="1" dirty="0"/>
        </a:p>
        <a:p>
          <a:endParaRPr lang="en-US" sz="1800" b="1" dirty="0"/>
        </a:p>
      </dgm:t>
    </dgm:pt>
    <dgm:pt modelId="{24D76901-442A-49B9-8E56-841A1F5EF8EE}" type="parTrans" cxnId="{79DFAA36-3710-41C9-96B7-BFD2EA5CB0FA}">
      <dgm:prSet/>
      <dgm:spPr/>
      <dgm:t>
        <a:bodyPr/>
        <a:lstStyle/>
        <a:p>
          <a:endParaRPr lang="en-US"/>
        </a:p>
      </dgm:t>
    </dgm:pt>
    <dgm:pt modelId="{BF84C5A0-DB57-4883-A40A-CDD9B944309C}" type="sibTrans" cxnId="{79DFAA36-3710-41C9-96B7-BFD2EA5CB0FA}">
      <dgm:prSet/>
      <dgm:spPr/>
      <dgm:t>
        <a:bodyPr/>
        <a:lstStyle/>
        <a:p>
          <a:endParaRPr lang="en-US"/>
        </a:p>
      </dgm:t>
    </dgm:pt>
    <dgm:pt modelId="{C793CF6E-FCCF-4CDD-8F61-544694719D7B}">
      <dgm:prSet/>
      <dgm:spPr/>
      <dgm:t>
        <a:bodyPr/>
        <a:lstStyle/>
        <a:p>
          <a:endParaRPr lang="en-US" dirty="0"/>
        </a:p>
      </dgm:t>
    </dgm:pt>
    <dgm:pt modelId="{4D67AF26-A016-4530-BC19-1FE608E600A3}" type="parTrans" cxnId="{7505AF5C-5D94-4401-BCB6-A73C5ED7997E}">
      <dgm:prSet/>
      <dgm:spPr/>
      <dgm:t>
        <a:bodyPr/>
        <a:lstStyle/>
        <a:p>
          <a:endParaRPr lang="en-US"/>
        </a:p>
      </dgm:t>
    </dgm:pt>
    <dgm:pt modelId="{CEF43620-082C-4C74-8F57-A9373EA8809E}" type="sibTrans" cxnId="{7505AF5C-5D94-4401-BCB6-A73C5ED7997E}">
      <dgm:prSet/>
      <dgm:spPr/>
      <dgm:t>
        <a:bodyPr/>
        <a:lstStyle/>
        <a:p>
          <a:endParaRPr lang="en-US"/>
        </a:p>
      </dgm:t>
    </dgm:pt>
    <dgm:pt modelId="{7252BD1C-9603-49C6-8D6C-2F71D7502A39}">
      <dgm:prSet/>
      <dgm:spPr/>
      <dgm:t>
        <a:bodyPr/>
        <a:lstStyle/>
        <a:p>
          <a:endParaRPr lang="en-US" dirty="0"/>
        </a:p>
      </dgm:t>
    </dgm:pt>
    <dgm:pt modelId="{3F9B05A6-4EC2-4CF7-9446-96FA3BA1AC6F}" type="parTrans" cxnId="{C5789582-F300-4603-8F63-556C95835F5D}">
      <dgm:prSet/>
      <dgm:spPr/>
      <dgm:t>
        <a:bodyPr/>
        <a:lstStyle/>
        <a:p>
          <a:endParaRPr lang="en-US"/>
        </a:p>
      </dgm:t>
    </dgm:pt>
    <dgm:pt modelId="{38F94FA1-79DF-4919-9D6A-0EC9F9300C5B}" type="sibTrans" cxnId="{C5789582-F300-4603-8F63-556C95835F5D}">
      <dgm:prSet/>
      <dgm:spPr/>
      <dgm:t>
        <a:bodyPr/>
        <a:lstStyle/>
        <a:p>
          <a:endParaRPr lang="en-US"/>
        </a:p>
      </dgm:t>
    </dgm:pt>
    <dgm:pt modelId="{5B15CA67-2ADF-4FE7-8CF8-3C987072B920}">
      <dgm:prSet custT="1"/>
      <dgm:spPr/>
      <dgm:t>
        <a:bodyPr/>
        <a:lstStyle/>
        <a:p>
          <a:endParaRPr lang="en-US" sz="1800" dirty="0"/>
        </a:p>
      </dgm:t>
    </dgm:pt>
    <dgm:pt modelId="{CF3EB7F9-9825-48DC-941F-E89316791B58}" type="parTrans" cxnId="{9573D296-52EE-431E-A1BD-3B28D7AE720B}">
      <dgm:prSet/>
      <dgm:spPr/>
      <dgm:t>
        <a:bodyPr/>
        <a:lstStyle/>
        <a:p>
          <a:endParaRPr lang="en-US"/>
        </a:p>
      </dgm:t>
    </dgm:pt>
    <dgm:pt modelId="{58A4A9B7-6F57-44A1-8BDD-F0C2BC6B6C71}" type="sibTrans" cxnId="{9573D296-52EE-431E-A1BD-3B28D7AE720B}">
      <dgm:prSet/>
      <dgm:spPr/>
      <dgm:t>
        <a:bodyPr/>
        <a:lstStyle/>
        <a:p>
          <a:endParaRPr lang="en-US"/>
        </a:p>
      </dgm:t>
    </dgm:pt>
    <dgm:pt modelId="{FD508138-BBF6-404E-B58B-A44FC989D245}" type="pres">
      <dgm:prSet presAssocID="{F522BB67-9A7B-4779-96F1-E38D273A4CE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AC3D057-F4F1-E148-B787-F6B62E6E93C5}" type="pres">
      <dgm:prSet presAssocID="{0055DFA0-DA31-473C-BE48-854FBB2F0C79}" presName="centerShape" presStyleLbl="node0" presStyleIdx="0" presStyleCnt="1"/>
      <dgm:spPr/>
    </dgm:pt>
  </dgm:ptLst>
  <dgm:cxnLst>
    <dgm:cxn modelId="{79DFAA36-3710-41C9-96B7-BFD2EA5CB0FA}" srcId="{F522BB67-9A7B-4779-96F1-E38D273A4CE1}" destId="{0055DFA0-DA31-473C-BE48-854FBB2F0C79}" srcOrd="0" destOrd="0" parTransId="{24D76901-442A-49B9-8E56-841A1F5EF8EE}" sibTransId="{BF84C5A0-DB57-4883-A40A-CDD9B944309C}"/>
    <dgm:cxn modelId="{7505AF5C-5D94-4401-BCB6-A73C5ED7997E}" srcId="{F522BB67-9A7B-4779-96F1-E38D273A4CE1}" destId="{C793CF6E-FCCF-4CDD-8F61-544694719D7B}" srcOrd="1" destOrd="0" parTransId="{4D67AF26-A016-4530-BC19-1FE608E600A3}" sibTransId="{CEF43620-082C-4C74-8F57-A9373EA8809E}"/>
    <dgm:cxn modelId="{DF1A3C4D-D95F-5147-A4AB-A9F31F7ADABF}" type="presOf" srcId="{F522BB67-9A7B-4779-96F1-E38D273A4CE1}" destId="{FD508138-BBF6-404E-B58B-A44FC989D245}" srcOrd="0" destOrd="0" presId="urn:microsoft.com/office/officeart/2005/8/layout/radial5"/>
    <dgm:cxn modelId="{C5789582-F300-4603-8F63-556C95835F5D}" srcId="{F522BB67-9A7B-4779-96F1-E38D273A4CE1}" destId="{7252BD1C-9603-49C6-8D6C-2F71D7502A39}" srcOrd="2" destOrd="0" parTransId="{3F9B05A6-4EC2-4CF7-9446-96FA3BA1AC6F}" sibTransId="{38F94FA1-79DF-4919-9D6A-0EC9F9300C5B}"/>
    <dgm:cxn modelId="{9573D296-52EE-431E-A1BD-3B28D7AE720B}" srcId="{F522BB67-9A7B-4779-96F1-E38D273A4CE1}" destId="{5B15CA67-2ADF-4FE7-8CF8-3C987072B920}" srcOrd="3" destOrd="0" parTransId="{CF3EB7F9-9825-48DC-941F-E89316791B58}" sibTransId="{58A4A9B7-6F57-44A1-8BDD-F0C2BC6B6C71}"/>
    <dgm:cxn modelId="{4E73F4DA-5D42-6B4F-8DF0-0C4B10AE951A}" type="presOf" srcId="{0055DFA0-DA31-473C-BE48-854FBB2F0C79}" destId="{6AC3D057-F4F1-E148-B787-F6B62E6E93C5}" srcOrd="0" destOrd="0" presId="urn:microsoft.com/office/officeart/2005/8/layout/radial5"/>
    <dgm:cxn modelId="{487046A5-6D55-734E-8409-2C00543E3D0F}" type="presParOf" srcId="{FD508138-BBF6-404E-B58B-A44FC989D245}" destId="{6AC3D057-F4F1-E148-B787-F6B62E6E93C5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29C4F0-6C21-408E-BD80-F9C07BEE5B8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8F82FE-D3EB-4652-B62E-AC6F2FEF1120}">
      <dgm:prSet/>
      <dgm:spPr/>
      <dgm:t>
        <a:bodyPr/>
        <a:lstStyle/>
        <a:p>
          <a:r>
            <a:rPr lang="en-US" dirty="0"/>
            <a:t>A Tragic Struggle is one of right against right But winners must make amends to the losers. </a:t>
          </a:r>
        </a:p>
      </dgm:t>
    </dgm:pt>
    <dgm:pt modelId="{E062C4A7-4847-4C65-AC9F-346C65D95E54}" type="parTrans" cxnId="{6DC9CE31-ACAA-49B6-BA04-B69926ACDA46}">
      <dgm:prSet/>
      <dgm:spPr/>
      <dgm:t>
        <a:bodyPr/>
        <a:lstStyle/>
        <a:p>
          <a:endParaRPr lang="en-US"/>
        </a:p>
      </dgm:t>
    </dgm:pt>
    <dgm:pt modelId="{9E126A31-F678-478E-B41A-B9EFB14CEC3C}" type="sibTrans" cxnId="{6DC9CE31-ACAA-49B6-BA04-B69926ACDA46}">
      <dgm:prSet/>
      <dgm:spPr/>
      <dgm:t>
        <a:bodyPr/>
        <a:lstStyle/>
        <a:p>
          <a:endParaRPr lang="en-US"/>
        </a:p>
      </dgm:t>
    </dgm:pt>
    <dgm:pt modelId="{349C0D63-9158-4D09-B2AE-A9C0746D20AD}">
      <dgm:prSet/>
      <dgm:spPr/>
      <dgm:t>
        <a:bodyPr/>
        <a:lstStyle/>
        <a:p>
          <a:r>
            <a:rPr lang="en-US" dirty="0"/>
            <a:t>Comparisons and contrasts: Partitions – Citizenship Rights or Chosen People Narratives? - External actors</a:t>
          </a:r>
        </a:p>
      </dgm:t>
    </dgm:pt>
    <dgm:pt modelId="{9343C399-CF21-4194-8358-1BD8698E1B97}" type="parTrans" cxnId="{F5E5263F-7A8F-4F01-9EB9-C460A844CA35}">
      <dgm:prSet/>
      <dgm:spPr/>
      <dgm:t>
        <a:bodyPr/>
        <a:lstStyle/>
        <a:p>
          <a:endParaRPr lang="en-US"/>
        </a:p>
      </dgm:t>
    </dgm:pt>
    <dgm:pt modelId="{AC74A611-C391-448E-B51E-E3828B824CEB}" type="sibTrans" cxnId="{F5E5263F-7A8F-4F01-9EB9-C460A844CA35}">
      <dgm:prSet/>
      <dgm:spPr/>
      <dgm:t>
        <a:bodyPr/>
        <a:lstStyle/>
        <a:p>
          <a:endParaRPr lang="en-US"/>
        </a:p>
      </dgm:t>
    </dgm:pt>
    <dgm:pt modelId="{07E08D08-C560-4D4D-A7D6-4277ABCE700A}">
      <dgm:prSet/>
      <dgm:spPr/>
      <dgm:t>
        <a:bodyPr/>
        <a:lstStyle/>
        <a:p>
          <a:r>
            <a:rPr lang="en-US" dirty="0"/>
            <a:t>Competing Nationalisms. Two Traditions in Unionist Political Culture – Ulster Loyalist and Ulster British</a:t>
          </a:r>
        </a:p>
      </dgm:t>
    </dgm:pt>
    <dgm:pt modelId="{E22DE84D-7DFC-4BC6-B2CF-CF4CAB40474D}" type="parTrans" cxnId="{6F2B30BB-0C57-423C-912C-0CA0E78D7877}">
      <dgm:prSet/>
      <dgm:spPr/>
      <dgm:t>
        <a:bodyPr/>
        <a:lstStyle/>
        <a:p>
          <a:endParaRPr lang="en-US"/>
        </a:p>
      </dgm:t>
    </dgm:pt>
    <dgm:pt modelId="{34BED99A-B91B-4E6C-AF02-006959700F84}" type="sibTrans" cxnId="{6F2B30BB-0C57-423C-912C-0CA0E78D7877}">
      <dgm:prSet/>
      <dgm:spPr/>
      <dgm:t>
        <a:bodyPr/>
        <a:lstStyle/>
        <a:p>
          <a:endParaRPr lang="en-US"/>
        </a:p>
      </dgm:t>
    </dgm:pt>
    <dgm:pt modelId="{88217754-7C0A-4E47-BAD0-3B84CF4B9B6B}">
      <dgm:prSet/>
      <dgm:spPr/>
      <dgm:t>
        <a:bodyPr/>
        <a:lstStyle/>
        <a:p>
          <a:r>
            <a:rPr lang="en-US" dirty="0"/>
            <a:t>Why Israel/Palestine is such a divisive issue here?</a:t>
          </a:r>
        </a:p>
      </dgm:t>
    </dgm:pt>
    <dgm:pt modelId="{C661361C-1867-42C8-8E8D-EE181A220962}" type="parTrans" cxnId="{79746153-CD23-40BB-9A9B-E225C9C0E0A3}">
      <dgm:prSet/>
      <dgm:spPr/>
      <dgm:t>
        <a:bodyPr/>
        <a:lstStyle/>
        <a:p>
          <a:endParaRPr lang="en-US"/>
        </a:p>
      </dgm:t>
    </dgm:pt>
    <dgm:pt modelId="{23E4F569-2C96-45D0-98BF-FC2B467FE6B2}" type="sibTrans" cxnId="{79746153-CD23-40BB-9A9B-E225C9C0E0A3}">
      <dgm:prSet/>
      <dgm:spPr/>
      <dgm:t>
        <a:bodyPr/>
        <a:lstStyle/>
        <a:p>
          <a:endParaRPr lang="en-US"/>
        </a:p>
      </dgm:t>
    </dgm:pt>
    <dgm:pt modelId="{9D4221D1-785F-4A9A-93BD-1F4244123C12}">
      <dgm:prSet/>
      <dgm:spPr/>
      <dgm:t>
        <a:bodyPr/>
        <a:lstStyle/>
        <a:p>
          <a:r>
            <a:rPr lang="en-US" dirty="0"/>
            <a:t>2 State Solution gone? Is Israel/Occupied Territories a De Facto Bi-National State but without equality?</a:t>
          </a:r>
        </a:p>
      </dgm:t>
    </dgm:pt>
    <dgm:pt modelId="{48B52B6A-627F-4C08-A80B-3106C30B8FCB}" type="parTrans" cxnId="{4EF703A7-59DD-43AC-BF12-05E4D14BB5AF}">
      <dgm:prSet/>
      <dgm:spPr/>
      <dgm:t>
        <a:bodyPr/>
        <a:lstStyle/>
        <a:p>
          <a:endParaRPr lang="en-US"/>
        </a:p>
      </dgm:t>
    </dgm:pt>
    <dgm:pt modelId="{9679A5B1-19C6-4E4A-8AB5-8664D0598CEA}" type="sibTrans" cxnId="{4EF703A7-59DD-43AC-BF12-05E4D14BB5AF}">
      <dgm:prSet/>
      <dgm:spPr/>
      <dgm:t>
        <a:bodyPr/>
        <a:lstStyle/>
        <a:p>
          <a:endParaRPr lang="en-US"/>
        </a:p>
      </dgm:t>
    </dgm:pt>
    <dgm:pt modelId="{9FB9BED9-A4F3-414D-B3F8-72A6A97063F6}">
      <dgm:prSet/>
      <dgm:spPr/>
      <dgm:t>
        <a:bodyPr/>
        <a:lstStyle/>
        <a:p>
          <a:r>
            <a:rPr lang="en-US" dirty="0"/>
            <a:t>In our sort of Bi-National State here,  what have we learnt? </a:t>
          </a:r>
        </a:p>
      </dgm:t>
    </dgm:pt>
    <dgm:pt modelId="{641A4BCD-3401-4895-935F-8109E193B47A}" type="parTrans" cxnId="{83337BB6-E519-4991-8434-4FFA64AF07B5}">
      <dgm:prSet/>
      <dgm:spPr/>
      <dgm:t>
        <a:bodyPr/>
        <a:lstStyle/>
        <a:p>
          <a:endParaRPr lang="en-US"/>
        </a:p>
      </dgm:t>
    </dgm:pt>
    <dgm:pt modelId="{42033DDF-0682-4555-867E-F3ABF1944B09}" type="sibTrans" cxnId="{83337BB6-E519-4991-8434-4FFA64AF07B5}">
      <dgm:prSet/>
      <dgm:spPr/>
      <dgm:t>
        <a:bodyPr/>
        <a:lstStyle/>
        <a:p>
          <a:endParaRPr lang="en-US"/>
        </a:p>
      </dgm:t>
    </dgm:pt>
    <dgm:pt modelId="{242770BA-DAE1-8C41-BA9C-7E24EC2332A0}" type="pres">
      <dgm:prSet presAssocID="{D629C4F0-6C21-408E-BD80-F9C07BEE5B82}" presName="linear" presStyleCnt="0">
        <dgm:presLayoutVars>
          <dgm:animLvl val="lvl"/>
          <dgm:resizeHandles val="exact"/>
        </dgm:presLayoutVars>
      </dgm:prSet>
      <dgm:spPr/>
    </dgm:pt>
    <dgm:pt modelId="{58ABF6FF-5E20-DB46-972F-3FBA250017FB}" type="pres">
      <dgm:prSet presAssocID="{AA8F82FE-D3EB-4652-B62E-AC6F2FEF112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68F8DCD-11CF-8047-BB15-D4E947EDE1E4}" type="pres">
      <dgm:prSet presAssocID="{9E126A31-F678-478E-B41A-B9EFB14CEC3C}" presName="spacer" presStyleCnt="0"/>
      <dgm:spPr/>
    </dgm:pt>
    <dgm:pt modelId="{4BFBC3E8-9232-784E-AA08-4D68392C21C1}" type="pres">
      <dgm:prSet presAssocID="{349C0D63-9158-4D09-B2AE-A9C0746D20A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6B604D2-4E28-4F40-BD4A-B43DE6C1D798}" type="pres">
      <dgm:prSet presAssocID="{AC74A611-C391-448E-B51E-E3828B824CEB}" presName="spacer" presStyleCnt="0"/>
      <dgm:spPr/>
    </dgm:pt>
    <dgm:pt modelId="{4C049A09-1659-A34E-8F1C-C537ACBCF8A9}" type="pres">
      <dgm:prSet presAssocID="{07E08D08-C560-4D4D-A7D6-4277ABCE700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BD75C11-E7CB-164A-BA9E-EEBC5BBFE71B}" type="pres">
      <dgm:prSet presAssocID="{34BED99A-B91B-4E6C-AF02-006959700F84}" presName="spacer" presStyleCnt="0"/>
      <dgm:spPr/>
    </dgm:pt>
    <dgm:pt modelId="{AAB65490-6625-874D-BF9E-AEF49737BFC0}" type="pres">
      <dgm:prSet presAssocID="{88217754-7C0A-4E47-BAD0-3B84CF4B9B6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1215DD9-761B-7548-A2E0-196B09B0C26F}" type="pres">
      <dgm:prSet presAssocID="{23E4F569-2C96-45D0-98BF-FC2B467FE6B2}" presName="spacer" presStyleCnt="0"/>
      <dgm:spPr/>
    </dgm:pt>
    <dgm:pt modelId="{6B220732-02DA-714A-9E67-C1E4DF431A01}" type="pres">
      <dgm:prSet presAssocID="{9D4221D1-785F-4A9A-93BD-1F4244123C1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AB6A91F-ADFF-2E4C-A63A-3D93521A58D9}" type="pres">
      <dgm:prSet presAssocID="{9679A5B1-19C6-4E4A-8AB5-8664D0598CEA}" presName="spacer" presStyleCnt="0"/>
      <dgm:spPr/>
    </dgm:pt>
    <dgm:pt modelId="{558481E1-4A6A-3845-B368-CC152BBEE571}" type="pres">
      <dgm:prSet presAssocID="{9FB9BED9-A4F3-414D-B3F8-72A6A97063F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542301E-E796-8243-A45F-08C8E997C98A}" type="presOf" srcId="{D629C4F0-6C21-408E-BD80-F9C07BEE5B82}" destId="{242770BA-DAE1-8C41-BA9C-7E24EC2332A0}" srcOrd="0" destOrd="0" presId="urn:microsoft.com/office/officeart/2005/8/layout/vList2"/>
    <dgm:cxn modelId="{6DC9CE31-ACAA-49B6-BA04-B69926ACDA46}" srcId="{D629C4F0-6C21-408E-BD80-F9C07BEE5B82}" destId="{AA8F82FE-D3EB-4652-B62E-AC6F2FEF1120}" srcOrd="0" destOrd="0" parTransId="{E062C4A7-4847-4C65-AC9F-346C65D95E54}" sibTransId="{9E126A31-F678-478E-B41A-B9EFB14CEC3C}"/>
    <dgm:cxn modelId="{F5E5263F-7A8F-4F01-9EB9-C460A844CA35}" srcId="{D629C4F0-6C21-408E-BD80-F9C07BEE5B82}" destId="{349C0D63-9158-4D09-B2AE-A9C0746D20AD}" srcOrd="1" destOrd="0" parTransId="{9343C399-CF21-4194-8358-1BD8698E1B97}" sibTransId="{AC74A611-C391-448E-B51E-E3828B824CEB}"/>
    <dgm:cxn modelId="{79746153-CD23-40BB-9A9B-E225C9C0E0A3}" srcId="{D629C4F0-6C21-408E-BD80-F9C07BEE5B82}" destId="{88217754-7C0A-4E47-BAD0-3B84CF4B9B6B}" srcOrd="3" destOrd="0" parTransId="{C661361C-1867-42C8-8E8D-EE181A220962}" sibTransId="{23E4F569-2C96-45D0-98BF-FC2B467FE6B2}"/>
    <dgm:cxn modelId="{5D583395-4E47-3142-ADB6-9F3277E2460A}" type="presOf" srcId="{9FB9BED9-A4F3-414D-B3F8-72A6A97063F6}" destId="{558481E1-4A6A-3845-B368-CC152BBEE571}" srcOrd="0" destOrd="0" presId="urn:microsoft.com/office/officeart/2005/8/layout/vList2"/>
    <dgm:cxn modelId="{198C5A9C-489F-3044-9546-1395274C6AE2}" type="presOf" srcId="{9D4221D1-785F-4A9A-93BD-1F4244123C12}" destId="{6B220732-02DA-714A-9E67-C1E4DF431A01}" srcOrd="0" destOrd="0" presId="urn:microsoft.com/office/officeart/2005/8/layout/vList2"/>
    <dgm:cxn modelId="{4EF703A7-59DD-43AC-BF12-05E4D14BB5AF}" srcId="{D629C4F0-6C21-408E-BD80-F9C07BEE5B82}" destId="{9D4221D1-785F-4A9A-93BD-1F4244123C12}" srcOrd="4" destOrd="0" parTransId="{48B52B6A-627F-4C08-A80B-3106C30B8FCB}" sibTransId="{9679A5B1-19C6-4E4A-8AB5-8664D0598CEA}"/>
    <dgm:cxn modelId="{D84E5CA8-7A0B-644A-9C74-23DE9DBFDE08}" type="presOf" srcId="{07E08D08-C560-4D4D-A7D6-4277ABCE700A}" destId="{4C049A09-1659-A34E-8F1C-C537ACBCF8A9}" srcOrd="0" destOrd="0" presId="urn:microsoft.com/office/officeart/2005/8/layout/vList2"/>
    <dgm:cxn modelId="{8104F6AC-9405-E442-8441-91C91A6003F3}" type="presOf" srcId="{88217754-7C0A-4E47-BAD0-3B84CF4B9B6B}" destId="{AAB65490-6625-874D-BF9E-AEF49737BFC0}" srcOrd="0" destOrd="0" presId="urn:microsoft.com/office/officeart/2005/8/layout/vList2"/>
    <dgm:cxn modelId="{38B686B3-330C-144C-B087-8B7EE76759BE}" type="presOf" srcId="{AA8F82FE-D3EB-4652-B62E-AC6F2FEF1120}" destId="{58ABF6FF-5E20-DB46-972F-3FBA250017FB}" srcOrd="0" destOrd="0" presId="urn:microsoft.com/office/officeart/2005/8/layout/vList2"/>
    <dgm:cxn modelId="{83337BB6-E519-4991-8434-4FFA64AF07B5}" srcId="{D629C4F0-6C21-408E-BD80-F9C07BEE5B82}" destId="{9FB9BED9-A4F3-414D-B3F8-72A6A97063F6}" srcOrd="5" destOrd="0" parTransId="{641A4BCD-3401-4895-935F-8109E193B47A}" sibTransId="{42033DDF-0682-4555-867E-F3ABF1944B09}"/>
    <dgm:cxn modelId="{6F2B30BB-0C57-423C-912C-0CA0E78D7877}" srcId="{D629C4F0-6C21-408E-BD80-F9C07BEE5B82}" destId="{07E08D08-C560-4D4D-A7D6-4277ABCE700A}" srcOrd="2" destOrd="0" parTransId="{E22DE84D-7DFC-4BC6-B2CF-CF4CAB40474D}" sibTransId="{34BED99A-B91B-4E6C-AF02-006959700F84}"/>
    <dgm:cxn modelId="{0CEF7ABF-D7C4-524D-9671-C2B9601C865E}" type="presOf" srcId="{349C0D63-9158-4D09-B2AE-A9C0746D20AD}" destId="{4BFBC3E8-9232-784E-AA08-4D68392C21C1}" srcOrd="0" destOrd="0" presId="urn:microsoft.com/office/officeart/2005/8/layout/vList2"/>
    <dgm:cxn modelId="{31F3BE23-BC4D-0244-99ED-F96A117553FD}" type="presParOf" srcId="{242770BA-DAE1-8C41-BA9C-7E24EC2332A0}" destId="{58ABF6FF-5E20-DB46-972F-3FBA250017FB}" srcOrd="0" destOrd="0" presId="urn:microsoft.com/office/officeart/2005/8/layout/vList2"/>
    <dgm:cxn modelId="{B43D5B97-F37D-234A-87C8-1825091B7D0D}" type="presParOf" srcId="{242770BA-DAE1-8C41-BA9C-7E24EC2332A0}" destId="{568F8DCD-11CF-8047-BB15-D4E947EDE1E4}" srcOrd="1" destOrd="0" presId="urn:microsoft.com/office/officeart/2005/8/layout/vList2"/>
    <dgm:cxn modelId="{15351C36-9250-4843-A28E-CBDAECBC26C9}" type="presParOf" srcId="{242770BA-DAE1-8C41-BA9C-7E24EC2332A0}" destId="{4BFBC3E8-9232-784E-AA08-4D68392C21C1}" srcOrd="2" destOrd="0" presId="urn:microsoft.com/office/officeart/2005/8/layout/vList2"/>
    <dgm:cxn modelId="{59B3CDD7-B575-024D-A354-B47C2318A583}" type="presParOf" srcId="{242770BA-DAE1-8C41-BA9C-7E24EC2332A0}" destId="{D6B604D2-4E28-4F40-BD4A-B43DE6C1D798}" srcOrd="3" destOrd="0" presId="urn:microsoft.com/office/officeart/2005/8/layout/vList2"/>
    <dgm:cxn modelId="{F8E528A0-8EC7-3141-AC40-B13F26F97F29}" type="presParOf" srcId="{242770BA-DAE1-8C41-BA9C-7E24EC2332A0}" destId="{4C049A09-1659-A34E-8F1C-C537ACBCF8A9}" srcOrd="4" destOrd="0" presId="urn:microsoft.com/office/officeart/2005/8/layout/vList2"/>
    <dgm:cxn modelId="{C2B90C38-D4EE-5947-960C-9E80DCD348A1}" type="presParOf" srcId="{242770BA-DAE1-8C41-BA9C-7E24EC2332A0}" destId="{9BD75C11-E7CB-164A-BA9E-EEBC5BBFE71B}" srcOrd="5" destOrd="0" presId="urn:microsoft.com/office/officeart/2005/8/layout/vList2"/>
    <dgm:cxn modelId="{ACCEC5D9-F254-7448-8B7E-CBD95834CC5C}" type="presParOf" srcId="{242770BA-DAE1-8C41-BA9C-7E24EC2332A0}" destId="{AAB65490-6625-874D-BF9E-AEF49737BFC0}" srcOrd="6" destOrd="0" presId="urn:microsoft.com/office/officeart/2005/8/layout/vList2"/>
    <dgm:cxn modelId="{93CB8C0C-83BE-5349-B96A-EB4A70BE1D38}" type="presParOf" srcId="{242770BA-DAE1-8C41-BA9C-7E24EC2332A0}" destId="{51215DD9-761B-7548-A2E0-196B09B0C26F}" srcOrd="7" destOrd="0" presId="urn:microsoft.com/office/officeart/2005/8/layout/vList2"/>
    <dgm:cxn modelId="{48BA5C08-9163-5A4F-BA5F-ECEF166F4A98}" type="presParOf" srcId="{242770BA-DAE1-8C41-BA9C-7E24EC2332A0}" destId="{6B220732-02DA-714A-9E67-C1E4DF431A01}" srcOrd="8" destOrd="0" presId="urn:microsoft.com/office/officeart/2005/8/layout/vList2"/>
    <dgm:cxn modelId="{A7BB62AD-2489-9F4B-AE3A-916E41C5FA2B}" type="presParOf" srcId="{242770BA-DAE1-8C41-BA9C-7E24EC2332A0}" destId="{AAB6A91F-ADFF-2E4C-A63A-3D93521A58D9}" srcOrd="9" destOrd="0" presId="urn:microsoft.com/office/officeart/2005/8/layout/vList2"/>
    <dgm:cxn modelId="{480ADD5F-D3C4-3A46-B2C6-333569378A22}" type="presParOf" srcId="{242770BA-DAE1-8C41-BA9C-7E24EC2332A0}" destId="{558481E1-4A6A-3845-B368-CC152BBEE57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3D057-F4F1-E148-B787-F6B62E6E93C5}">
      <dsp:nvSpPr>
        <dsp:cNvPr id="0" name=""/>
        <dsp:cNvSpPr/>
      </dsp:nvSpPr>
      <dsp:spPr>
        <a:xfrm>
          <a:off x="0" y="466891"/>
          <a:ext cx="4466897" cy="44668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There is no God, but God gave us the land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The Joshua Blueprint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Next Year in Jerusalem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Does the Israeli Army have a State?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Addicted to Violence?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</dsp:txBody>
      <dsp:txXfrm>
        <a:off x="654162" y="1121053"/>
        <a:ext cx="3158573" cy="3158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BF6FF-5E20-DB46-972F-3FBA250017FB}">
      <dsp:nvSpPr>
        <dsp:cNvPr id="0" name=""/>
        <dsp:cNvSpPr/>
      </dsp:nvSpPr>
      <dsp:spPr>
        <a:xfrm>
          <a:off x="0" y="221544"/>
          <a:ext cx="6263640" cy="79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 Tragic Struggle is one of right against right But winners must make amends to the losers. </a:t>
          </a:r>
        </a:p>
      </dsp:txBody>
      <dsp:txXfrm>
        <a:off x="38838" y="260382"/>
        <a:ext cx="6185964" cy="717924"/>
      </dsp:txXfrm>
    </dsp:sp>
    <dsp:sp modelId="{4BFBC3E8-9232-784E-AA08-4D68392C21C1}">
      <dsp:nvSpPr>
        <dsp:cNvPr id="0" name=""/>
        <dsp:cNvSpPr/>
      </dsp:nvSpPr>
      <dsp:spPr>
        <a:xfrm>
          <a:off x="0" y="1074744"/>
          <a:ext cx="6263640" cy="795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Comparisons and contrasts: Partitions – Citizenship Rights or Chosen People Narratives? - External actors</a:t>
          </a:r>
        </a:p>
      </dsp:txBody>
      <dsp:txXfrm>
        <a:off x="38838" y="1113582"/>
        <a:ext cx="6185964" cy="717924"/>
      </dsp:txXfrm>
    </dsp:sp>
    <dsp:sp modelId="{4C049A09-1659-A34E-8F1C-C537ACBCF8A9}">
      <dsp:nvSpPr>
        <dsp:cNvPr id="0" name=""/>
        <dsp:cNvSpPr/>
      </dsp:nvSpPr>
      <dsp:spPr>
        <a:xfrm>
          <a:off x="0" y="1927944"/>
          <a:ext cx="6263640" cy="79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Competing Nationalisms. Two Traditions in Unionist Political Culture – Ulster Loyalist and Ulster British</a:t>
          </a:r>
        </a:p>
      </dsp:txBody>
      <dsp:txXfrm>
        <a:off x="38838" y="1966782"/>
        <a:ext cx="6185964" cy="717924"/>
      </dsp:txXfrm>
    </dsp:sp>
    <dsp:sp modelId="{AAB65490-6625-874D-BF9E-AEF49737BFC0}">
      <dsp:nvSpPr>
        <dsp:cNvPr id="0" name=""/>
        <dsp:cNvSpPr/>
      </dsp:nvSpPr>
      <dsp:spPr>
        <a:xfrm>
          <a:off x="0" y="2781144"/>
          <a:ext cx="6263640" cy="79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Why Israel/Palestine is such a divisive issue here?</a:t>
          </a:r>
        </a:p>
      </dsp:txBody>
      <dsp:txXfrm>
        <a:off x="38838" y="2819982"/>
        <a:ext cx="6185964" cy="717924"/>
      </dsp:txXfrm>
    </dsp:sp>
    <dsp:sp modelId="{6B220732-02DA-714A-9E67-C1E4DF431A01}">
      <dsp:nvSpPr>
        <dsp:cNvPr id="0" name=""/>
        <dsp:cNvSpPr/>
      </dsp:nvSpPr>
      <dsp:spPr>
        <a:xfrm>
          <a:off x="0" y="3634344"/>
          <a:ext cx="6263640" cy="79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 State Solution gone? Is Israel/Occupied Territories a De Facto Bi-National State but without equality?</a:t>
          </a:r>
        </a:p>
      </dsp:txBody>
      <dsp:txXfrm>
        <a:off x="38838" y="3673182"/>
        <a:ext cx="6185964" cy="717924"/>
      </dsp:txXfrm>
    </dsp:sp>
    <dsp:sp modelId="{558481E1-4A6A-3845-B368-CC152BBEE571}">
      <dsp:nvSpPr>
        <dsp:cNvPr id="0" name=""/>
        <dsp:cNvSpPr/>
      </dsp:nvSpPr>
      <dsp:spPr>
        <a:xfrm>
          <a:off x="0" y="4487543"/>
          <a:ext cx="6263640" cy="79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our sort of Bi-National State here,  what have we learnt? </a:t>
          </a:r>
        </a:p>
      </dsp:txBody>
      <dsp:txXfrm>
        <a:off x="38838" y="4526381"/>
        <a:ext cx="6185964" cy="717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40FD-9763-53E5-5845-2683AA9297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3E60C-6064-71A6-EC00-24DAAAA56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88429-33B3-454F-9644-E49247629E4B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F62AA-47F7-BF28-6105-AD1A661454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ECDB-FE63-BD1E-FDCC-3262A3DF13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A513B-CCBC-F343-8560-07C920653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03D5F-C074-2F42-BDD4-1C0A2C434CA9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38810-DC8E-244B-BBC5-02FF00DC9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3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38810-DC8E-244B-BBC5-02FF00DC9E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8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38810-DC8E-244B-BBC5-02FF00DC9E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38810-DC8E-244B-BBC5-02FF00DC9E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4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D8F2-E121-0A7F-8BAE-62AAFECEB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FB33E-5C63-4DC2-DD2C-6794228AD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6C02F-5538-973B-1742-BE94EE0C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C2E2B-ECB6-39D2-5DF5-FA34BD6D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259A2-094E-C4B2-A7B1-6A014F27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2ECF-776D-123E-AB10-14F3B810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D5408-C9C9-5AAF-4BB4-F27C2FEF3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9F72B-45E8-FB72-F3BF-EECADBF9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BEF15-2B7C-D2F7-0E5B-3DDCAD9D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10AB-605A-C761-10AA-9C65DA77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AE4D6-F18E-0CE6-7527-97847EFCA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3F252-2658-B460-F70F-1F4A45AC6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97A2D-2E0E-AE09-3C34-F5381C4E3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E3B08-CE00-5DAD-AA11-F5D42959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0A7DC-EA8A-8FC8-1F41-11834EE8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8A3A0-DCE3-111A-92DB-4F7BA4BD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86811-C0D8-F4A2-2962-D8B1D2E86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3ED9D-FCA9-F1B2-AD8C-C4AF7EB2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21A1A-F3FF-A3B4-5D9C-692105F0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F2B20-FDEA-1AC6-39FA-BA7E7C94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8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A2AF-571D-9808-81A5-5E45F9E3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2AE18-ADC3-2485-25C7-BB3D34AD6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5C822-22E1-8469-B98B-AECA7310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9B1F9-5BFC-D96A-01E1-6DB62C81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D168-CA71-2FB8-EABD-8A1E2F88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4FA8F-EE9A-0C0B-202F-42FC1FD3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7D5CC-DF74-41E1-2E02-37B10DF94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F6081-1E1C-CD81-0593-B219B21C9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0CFEE-7315-81EA-3EFC-5E048209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1F506-A0B3-6B08-1DB4-4001C312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FA484-8104-F2D9-2618-B8720789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3129-5C67-2A26-7952-81D126DE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2CA55-0922-A82F-58D5-FD3A2198B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BC6A4-8716-2C6F-E29D-8B90DD8D4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66C89-5F72-87C8-C615-F1B9427CF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CA7EDD-A5F7-16EB-624C-3FF968FF5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DE07C-F5BA-8C14-2DCE-A97F69F5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1B0960-9ED4-3E93-4536-F1A0855E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6E205-E852-3604-B5D5-91571F44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3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B8F1-339D-62BB-9397-A6260606C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B40D8-F5AF-C458-EFE6-884152763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A8EE0-196C-EACB-46F6-BF02E708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9B4D3-40D1-5765-A0A5-6540B73A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A4263-90E3-A7E0-22E2-79E055AD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B59CE-8117-44DF-6FCC-45672AF2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DB075-5E2F-780D-D174-5F708B46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0C40-A351-9816-B3D8-4587138E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6B055-BE57-FD3C-331C-77A2F049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DE011-806C-33C6-1483-84BE83730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4609B-6722-DE3C-D4B1-3208FC5E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B6E45-BD9E-702C-3B5B-F0CACE4B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D25E2-5809-CFBF-3CBE-7FE20D8A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0F9C-AC79-FA13-07D7-227FC058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A2508-7B93-1024-DCC0-582052EC4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07FF3-FE83-943D-07A0-6370C5F71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BAA9F-BD88-5E51-9069-5E7A2C2F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19AF7-F674-E1FC-8552-8BD3EDCC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82D08-D1AD-94B0-DFA5-71D79D19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2C655-6D6F-3323-09C9-C557427E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37828-3ADE-5837-CC02-D4A7CE640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99664-C74A-8D6F-4DCB-BA46D2EBB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6C78E7-7D39-8045-92C6-D452E572A2B8}" type="datetimeFigureOut">
              <a:rPr lang="en-US" smtClean="0"/>
              <a:t>14-Apr-26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C2988-1680-B239-2E22-682FF3784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A80D5-98BE-4F4C-2C97-3ED8BBBBE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9CDD2F-7026-EE44-8F8A-198F935B2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1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flickr.com/photos/jml78/12176948323/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en.wikipedia.org/wiki/Tora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s://natural-universe.net/about/" TargetMode="Externa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s://pixabay.com/id/internasional-dunia-bendera-negara-1751293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haine.org/mundo.php/la-nakba-permanente-de-israe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en.wikipedia.org/wiki/Palestine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www.goodfreephotos.com/israel/other-israel/flag-of-israel.png.php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hyperlink" Target="https://commons.wikimedia.org/wiki/Category:Jerusalem_in_the_1967_Arab-Israeli_War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flickr.com/photos/truusbobjantoo/5606186335/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middleeastmonitor.com/20240203-zionist-settler-leader-says-israel-will-not-end-war-before-complete-occupation-of-gaza/" TargetMode="Externa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s://www.middleeastmonitor.com/20230215-west-bank-illegal-settlers-turn-music-volume-up-to-disrupt-palestinian-lessons/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26070-5C20-2800-620F-F38FF233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/>
              <a:t>The Ideology</a:t>
            </a:r>
            <a:br>
              <a:rPr lang="en-US" b="1" dirty="0"/>
            </a:br>
            <a:r>
              <a:rPr lang="en-US" b="1" dirty="0"/>
              <a:t>of Zionism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3513-EE57-1F1A-094F-02C3410A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From Religious Community  to Nation State</a:t>
            </a:r>
          </a:p>
        </p:txBody>
      </p:sp>
      <p:pic>
        <p:nvPicPr>
          <p:cNvPr id="5" name="Picture 4" descr="A flag flying in the sky&#10;&#10;AI-generated content may be incorrect.">
            <a:extLst>
              <a:ext uri="{FF2B5EF4-FFF2-40B4-BE49-F238E27FC236}">
                <a16:creationId xmlns:a16="http://schemas.microsoft.com/office/drawing/2014/main" id="{5DE14889-D661-2750-81D0-88B920B80F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05146">
            <a:off x="8635994" y="3647125"/>
            <a:ext cx="1915885" cy="2470865"/>
          </a:xfrm>
          <a:prstGeom prst="rect">
            <a:avLst/>
          </a:prstGeom>
        </p:spPr>
      </p:pic>
      <p:pic>
        <p:nvPicPr>
          <p:cNvPr id="23" name="Picture 22" descr="A close-up of a scroll of a torah&#10;&#10;AI-generated content may be incorrect.">
            <a:extLst>
              <a:ext uri="{FF2B5EF4-FFF2-40B4-BE49-F238E27FC236}">
                <a16:creationId xmlns:a16="http://schemas.microsoft.com/office/drawing/2014/main" id="{A0D97FC6-EF5F-8EE3-B4C7-64AFAB14D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55964" y="275262"/>
            <a:ext cx="1726382" cy="2354157"/>
          </a:xfrm>
          <a:prstGeom prst="rect">
            <a:avLst/>
          </a:prstGeom>
        </p:spPr>
      </p:pic>
      <p:pic>
        <p:nvPicPr>
          <p:cNvPr id="92" name="Audio 91">
            <a:extLst>
              <a:ext uri="{FF2B5EF4-FFF2-40B4-BE49-F238E27FC236}">
                <a16:creationId xmlns:a16="http://schemas.microsoft.com/office/drawing/2014/main" id="{CD5C3563-181C-61FD-D381-5979FD1A1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2260">
        <p:push dir="u"/>
      </p:transition>
    </mc:Choice>
    <mc:Fallback xmlns="">
      <p:transition spd="slow" advTm="1226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8DA08-B263-A59D-D195-291ABF6B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Forcing Gods Hand?  Messiah Syndrome?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8549-2748-EDEE-A2A7-50EEA5216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So, If we do this – He’ll do that …</a:t>
            </a:r>
          </a:p>
          <a:p>
            <a:r>
              <a:rPr lang="en-US" sz="2400" dirty="0"/>
              <a:t>Does the notion that we can twist the arm of a divinity by moving pieces on a chessboard, which will garner the required response, seem rather idolatrous? </a:t>
            </a:r>
          </a:p>
          <a:p>
            <a:r>
              <a:rPr lang="en-US" sz="2400" dirty="0"/>
              <a:t>That It’s all about us, and the right </a:t>
            </a:r>
            <a:r>
              <a:rPr lang="en-US" sz="2400" b="1" dirty="0"/>
              <a:t>us</a:t>
            </a:r>
            <a:r>
              <a:rPr lang="en-US" sz="2400" dirty="0"/>
              <a:t>, and not </a:t>
            </a:r>
            <a:r>
              <a:rPr lang="en-US" sz="2400" b="1" dirty="0"/>
              <a:t>them</a:t>
            </a:r>
            <a:r>
              <a:rPr lang="en-US" sz="2400" dirty="0"/>
              <a:t>….  Doesn’t seem </a:t>
            </a:r>
            <a:r>
              <a:rPr lang="en-US" sz="2400" dirty="0" err="1"/>
              <a:t>Jesusy</a:t>
            </a:r>
            <a:r>
              <a:rPr lang="en-US" sz="2400" dirty="0"/>
              <a:t> …</a:t>
            </a:r>
          </a:p>
        </p:txBody>
      </p:sp>
      <p:pic>
        <p:nvPicPr>
          <p:cNvPr id="5" name="Picture 4" descr="A galaxy in space with stars&#10;&#10;AI-generated content may be incorrect.">
            <a:extLst>
              <a:ext uri="{FF2B5EF4-FFF2-40B4-BE49-F238E27FC236}">
                <a16:creationId xmlns:a16="http://schemas.microsoft.com/office/drawing/2014/main" id="{D65469BE-B04D-E597-15E7-D937120FC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15100" y="244813"/>
            <a:ext cx="5499100" cy="1660745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A40A17C7-D0DE-11A0-2CDA-4A33AEC5C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6265">
        <p14:reveal/>
      </p:transition>
    </mc:Choice>
    <mc:Fallback xmlns="">
      <p:transition spd="slow" advTm="76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492FA-F65F-C9ED-01B2-B087B2D0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Jerusalem </a:t>
            </a:r>
            <a:br>
              <a:rPr lang="en-US" sz="5400"/>
            </a:br>
            <a:r>
              <a:rPr lang="en-US" sz="5400"/>
              <a:t>Syndrome</a:t>
            </a:r>
          </a:p>
        </p:txBody>
      </p:sp>
      <p:pic>
        <p:nvPicPr>
          <p:cNvPr id="7" name="Picture 6" descr="Tunnel with a road">
            <a:extLst>
              <a:ext uri="{FF2B5EF4-FFF2-40B4-BE49-F238E27FC236}">
                <a16:creationId xmlns:a16="http://schemas.microsoft.com/office/drawing/2014/main" id="{DBB7AD10-CAF4-7BEE-5149-EEF905B9DD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34" r="35166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95378B6-017B-9550-8293-D37938325B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97762" y="2706624"/>
            <a:ext cx="6251110" cy="34838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en-US" sz="2200">
                <a:latin typeface="Google Sans"/>
              </a:rPr>
              <a:t>I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effectLst/>
                <a:latin typeface="Google Sans"/>
              </a:rPr>
              <a:t>s 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effectLst/>
              </a:rPr>
              <a:t>a rare, acute psychiatric phenomenon where tourists or pilgrims, often without prior mental health issues, experience sudden, intense religious delusions upon visiting Jerusalem</a:t>
            </a:r>
            <a:r>
              <a:rPr kumimoji="0" lang="en-US" altLang="en-US" sz="2200" b="0" i="0" u="none" strike="noStrike" cap="none" normalizeH="0" baseline="0">
                <a:ln>
                  <a:noFill/>
                </a:ln>
                <a:effectLst/>
                <a:latin typeface="Google Sans"/>
              </a:rPr>
              <a:t>. It usually manifests as intense identification with biblical characters, such as believing oneself to be the Messiah, resulting in temporary, eccentric, or risky behaviors.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US" altLang="en-US" sz="2200">
              <a:latin typeface="Google San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effectLst/>
                <a:latin typeface="Google Sans"/>
              </a:rPr>
              <a:t>Please Try to Avoid. For it  doth Make Men Mad</a:t>
            </a:r>
            <a:endParaRPr kumimoji="0" lang="en-US" altLang="en-US" sz="22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07BCF6-5AE2-C46C-F84A-F816D9E1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11442" y="-591628"/>
            <a:ext cx="2231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2591F38B-0611-4228-C3F5-912944943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50" advTm="38928">
        <p:split orient="vert"/>
      </p:transition>
    </mc:Choice>
    <mc:Fallback xmlns="">
      <p:transition spd="slow" advTm="389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1996-32EA-A527-6D2F-3A86BDB2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3600" b="1" dirty="0"/>
              <a:t>3: </a:t>
            </a:r>
            <a:r>
              <a:rPr lang="en-US" sz="3600" dirty="0"/>
              <a:t>Here &amp; There: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Northern Ireland &amp; Israel/Palestine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Tragic Struggles: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National</a:t>
            </a:r>
            <a:br>
              <a:rPr lang="en-US" sz="3600" dirty="0"/>
            </a:br>
            <a:r>
              <a:rPr lang="en-US" sz="3600" dirty="0"/>
              <a:t>or</a:t>
            </a:r>
            <a:br>
              <a:rPr lang="en-US" sz="3600" dirty="0"/>
            </a:br>
            <a:r>
              <a:rPr lang="en-US" sz="3600" dirty="0"/>
              <a:t>Intercommunal?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67EE07-199C-2708-DC2A-510F43D61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618785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extLst>
              <a:ext uri="{FF2B5EF4-FFF2-40B4-BE49-F238E27FC236}">
                <a16:creationId xmlns:a16="http://schemas.microsoft.com/office/drawing/2014/main" id="{ACA4960F-943F-E8DE-A2CA-FFB52837C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24608">
        <p:push dir="u"/>
      </p:transition>
    </mc:Choice>
    <mc:Fallback xmlns="">
      <p:transition spd="slow" advTm="22460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EDBD0-DE2C-E501-E57E-73556A84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Roots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8E973-1229-5480-9306-78ECC7C18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203200"/>
            <a:ext cx="6906491" cy="5973763"/>
          </a:xfrm>
        </p:spPr>
        <p:txBody>
          <a:bodyPr anchor="ctr">
            <a:normAutofit fontScale="77500" lnSpcReduction="20000"/>
          </a:bodyPr>
          <a:lstStyle/>
          <a:p>
            <a:endParaRPr lang="en-US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i="1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1880’ Russian Pogroms</a:t>
            </a:r>
          </a:p>
          <a:p>
            <a:endParaRPr lang="en-US" b="1" i="1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100" b="1" i="1" dirty="0">
                <a:ea typeface="Verdana" panose="020B0604030504040204" pitchFamily="34" charset="0"/>
                <a:cs typeface="Verdana" panose="020B0604030504040204" pitchFamily="34" charset="0"/>
              </a:rPr>
              <a:t>Responses?       Migrate to </a:t>
            </a:r>
            <a:r>
              <a:rPr lang="en-US" b="1" i="1" dirty="0">
                <a:ea typeface="Verdana" panose="020B0604030504040204" pitchFamily="34" charset="0"/>
                <a:cs typeface="Verdana" panose="020B0604030504040204" pitchFamily="34" charset="0"/>
              </a:rPr>
              <a:t>USA, or:</a:t>
            </a:r>
          </a:p>
          <a:p>
            <a:pPr marL="0" indent="0">
              <a:buNone/>
            </a:pPr>
            <a:endParaRPr lang="en-US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300" b="1" i="1" dirty="0">
                <a:ea typeface="Verdana" panose="020B0604030504040204" pitchFamily="34" charset="0"/>
                <a:cs typeface="Verdana" panose="020B0604030504040204" pitchFamily="34" charset="0"/>
              </a:rPr>
              <a:t>Transform a Transnational Jewish Religious identity, Torah </a:t>
            </a:r>
            <a:r>
              <a:rPr lang="en-US" sz="3300" b="1" i="1" dirty="0" err="1">
                <a:ea typeface="Verdana" panose="020B0604030504040204" pitchFamily="34" charset="0"/>
                <a:cs typeface="Verdana" panose="020B0604030504040204" pitchFamily="34" charset="0"/>
              </a:rPr>
              <a:t>centred</a:t>
            </a:r>
            <a:r>
              <a:rPr lang="en-US" sz="3300" b="1" i="1" dirty="0">
                <a:ea typeface="Verdana" panose="020B0604030504040204" pitchFamily="34" charset="0"/>
                <a:cs typeface="Verdana" panose="020B0604030504040204" pitchFamily="34" charset="0"/>
              </a:rPr>
              <a:t> - into a mostly secular Nation State </a:t>
            </a:r>
          </a:p>
          <a:p>
            <a:r>
              <a:rPr lang="en-US" sz="3100" b="1" i="1" dirty="0">
                <a:ea typeface="Verdana" panose="020B0604030504040204" pitchFamily="34" charset="0"/>
                <a:cs typeface="Verdana" panose="020B0604030504040204" pitchFamily="34" charset="0"/>
              </a:rPr>
              <a:t>But Majority of Jews oppose – Messiah first before </a:t>
            </a:r>
            <a:r>
              <a:rPr lang="en-US" sz="3100" b="1" i="1" dirty="0" err="1">
                <a:ea typeface="Verdana" panose="020B0604030504040204" pitchFamily="34" charset="0"/>
                <a:cs typeface="Verdana" panose="020B0604030504040204" pitchFamily="34" charset="0"/>
              </a:rPr>
              <a:t>rereturn</a:t>
            </a:r>
            <a:r>
              <a:rPr lang="en-US" sz="3100" b="1" i="1" dirty="0"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endParaRPr lang="en-US" sz="31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b="1" i="1" dirty="0">
                <a:ea typeface="Verdana" panose="020B0604030504040204" pitchFamily="34" charset="0"/>
                <a:cs typeface="Verdana" panose="020B0604030504040204" pitchFamily="34" charset="0"/>
              </a:rPr>
              <a:t>A European Nationalist Movement goes Southeast to</a:t>
            </a:r>
          </a:p>
          <a:p>
            <a:endParaRPr lang="en-US" sz="32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b="1" i="1" dirty="0">
                <a:ea typeface="Verdana" panose="020B0604030504040204" pitchFamily="34" charset="0"/>
                <a:cs typeface="Verdana" panose="020B0604030504040204" pitchFamily="34" charset="0"/>
              </a:rPr>
              <a:t>Establish Political/Economic control over Palestine</a:t>
            </a:r>
          </a:p>
          <a:p>
            <a:endParaRPr lang="en-US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 descr="A globe with many flags&#10;&#10;AI-generated content may be incorrect.">
            <a:extLst>
              <a:ext uri="{FF2B5EF4-FFF2-40B4-BE49-F238E27FC236}">
                <a16:creationId xmlns:a16="http://schemas.microsoft.com/office/drawing/2014/main" id="{FF14296B-147F-E365-B6FE-72C1A8125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28031" y="203201"/>
            <a:ext cx="1616045" cy="1571242"/>
          </a:xfrm>
          <a:prstGeom prst="rect">
            <a:avLst/>
          </a:prstGeom>
        </p:spPr>
      </p:pic>
      <p:pic>
        <p:nvPicPr>
          <p:cNvPr id="53" name="Audio 52">
            <a:extLst>
              <a:ext uri="{FF2B5EF4-FFF2-40B4-BE49-F238E27FC236}">
                <a16:creationId xmlns:a16="http://schemas.microsoft.com/office/drawing/2014/main" id="{36F00C27-B29F-7230-A5F9-55F833E66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9652">
        <p14:reveal/>
      </p:transition>
    </mc:Choice>
    <mc:Fallback xmlns="">
      <p:transition spd="slow" advTm="89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9126E-BD0E-6DA2-D91A-0E4C68B2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Becoming The </a:t>
            </a:r>
            <a:r>
              <a:rPr lang="en-US" i="1" dirty="0"/>
              <a:t>‘New </a:t>
            </a:r>
            <a:r>
              <a:rPr lang="en-US" sz="3200" i="1" dirty="0"/>
              <a:t>(mostly secular) </a:t>
            </a:r>
            <a:r>
              <a:rPr lang="en-US" i="1" dirty="0"/>
              <a:t>Jew</a:t>
            </a:r>
            <a:r>
              <a:rPr lang="en-US" dirty="0"/>
              <a:t>’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8CCBB-3685-4B56-0376-DB599463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i="1" dirty="0"/>
              <a:t>Pioneering, Heroic, Agricultural, Muscular  Warrior- </a:t>
            </a:r>
            <a:r>
              <a:rPr lang="en-US" sz="3000" b="1" i="1" dirty="0" err="1"/>
              <a:t>cw</a:t>
            </a:r>
            <a:r>
              <a:rPr lang="en-US" sz="3000" b="1" i="1" dirty="0"/>
              <a:t> with ‘Weak’ Jew. </a:t>
            </a:r>
          </a:p>
          <a:p>
            <a:endParaRPr lang="en-US" sz="2200" b="1" i="1" dirty="0"/>
          </a:p>
          <a:p>
            <a:r>
              <a:rPr lang="en-US" b="1" i="1" dirty="0"/>
              <a:t>Separate Development –  by creating ‘</a:t>
            </a:r>
            <a:r>
              <a:rPr lang="en-US" b="1" i="1" u="sng" dirty="0"/>
              <a:t>Facts on the Ground</a:t>
            </a:r>
            <a:r>
              <a:rPr lang="en-US" b="1" i="1" dirty="0"/>
              <a:t>’: </a:t>
            </a:r>
          </a:p>
          <a:p>
            <a:r>
              <a:rPr lang="en-US" b="1" i="1" dirty="0"/>
              <a:t>Build Settlements, Kibbutz, Self-</a:t>
            </a:r>
            <a:r>
              <a:rPr lang="en-US" b="1" i="1" dirty="0" err="1"/>
              <a:t>Defence</a:t>
            </a:r>
            <a:r>
              <a:rPr lang="en-US" b="1" i="1" dirty="0"/>
              <a:t> units </a:t>
            </a:r>
            <a:r>
              <a:rPr lang="en-US" b="1" i="1" dirty="0" err="1"/>
              <a:t>etc</a:t>
            </a:r>
            <a:r>
              <a:rPr lang="en-US" b="1" i="1" dirty="0"/>
              <a:t>       </a:t>
            </a:r>
          </a:p>
          <a:p>
            <a:endParaRPr lang="en-US" b="1" i="1" dirty="0"/>
          </a:p>
          <a:p>
            <a:r>
              <a:rPr lang="en-US" b="1" i="1" dirty="0"/>
              <a:t> Creating Facts = Zionism's core tactic? ‘ </a:t>
            </a:r>
          </a:p>
          <a:p>
            <a:pPr marL="0" indent="0">
              <a:buNone/>
            </a:pPr>
            <a:endParaRPr lang="en-US" b="1" i="1" dirty="0"/>
          </a:p>
          <a:p>
            <a:r>
              <a:rPr lang="en-US" b="1" i="1" dirty="0"/>
              <a:t> Many Leaders from Russian Empire - acquainted with Political Violence/ Imported into Palestine (70% of 1960 Knesset Russian born</a:t>
            </a:r>
            <a:r>
              <a:rPr lang="en-US" b="1" dirty="0"/>
              <a:t>)  </a:t>
            </a:r>
          </a:p>
          <a:p>
            <a:r>
              <a:rPr lang="en-US" sz="2200" b="1" dirty="0"/>
              <a:t> </a:t>
            </a:r>
            <a:r>
              <a:rPr lang="en-US" sz="2200" dirty="0"/>
              <a:t>Projection: Pogroms- ‘Arab Threat’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2" name="Audio 41">
            <a:extLst>
              <a:ext uri="{FF2B5EF4-FFF2-40B4-BE49-F238E27FC236}">
                <a16:creationId xmlns:a16="http://schemas.microsoft.com/office/drawing/2014/main" id="{AD0F0F56-2D5E-70E6-36CE-2984EB433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001">
        <p:split orient="vert"/>
      </p:transition>
    </mc:Choice>
    <mc:Fallback xmlns="">
      <p:transition spd="slow" advTm="1120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B987B-CF10-93F1-465F-647781F7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But …. The Palestinians?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579B8-9008-BE6F-ABED-7B8B49727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200" b="1" dirty="0"/>
              <a:t>Zionist Public Presentations?  Self Serving? Bring prosperity. Gradualism.</a:t>
            </a:r>
            <a:endParaRPr lang="en-US" sz="2200" dirty="0"/>
          </a:p>
          <a:p>
            <a:r>
              <a:rPr lang="en-US" sz="2200" b="1" dirty="0"/>
              <a:t>Privately:</a:t>
            </a:r>
            <a:r>
              <a:rPr lang="en-US" sz="2200" dirty="0"/>
              <a:t> </a:t>
            </a:r>
            <a:r>
              <a:rPr lang="en-US" sz="2200" b="1" dirty="0"/>
              <a:t>All about dominance, achieving majority status.</a:t>
            </a:r>
          </a:p>
          <a:p>
            <a:endParaRPr lang="en-US" sz="2200" b="1" dirty="0"/>
          </a:p>
          <a:p>
            <a:r>
              <a:rPr lang="en-US" sz="2200" b="1" dirty="0"/>
              <a:t>Jabotinsky: Revisionist (Wants all of Mandated Palestine).  ‘Iron Wall’</a:t>
            </a:r>
            <a:r>
              <a:rPr lang="en-US" sz="2200" dirty="0"/>
              <a:t> </a:t>
            </a:r>
          </a:p>
          <a:p>
            <a:r>
              <a:rPr lang="en-US" sz="2200" b="1" dirty="0"/>
              <a:t>Same goal, differing strategies</a:t>
            </a:r>
            <a:r>
              <a:rPr lang="en-US" sz="2200" dirty="0"/>
              <a:t>… goals once guarded, would later become more and more explicit.  </a:t>
            </a:r>
            <a:r>
              <a:rPr lang="en-US" sz="2200" b="1" dirty="0"/>
              <a:t>Is this the Long-Term repeating trend of Zionism?  </a:t>
            </a:r>
          </a:p>
          <a:p>
            <a:pPr marL="0" indent="0">
              <a:buNone/>
            </a:pPr>
            <a:r>
              <a:rPr lang="en-US" sz="2200" b="1" dirty="0"/>
              <a:t> </a:t>
            </a:r>
          </a:p>
          <a:p>
            <a:r>
              <a:rPr lang="en-US" sz="2200" b="1" dirty="0"/>
              <a:t>Each generation’s </a:t>
            </a:r>
            <a:r>
              <a:rPr lang="en-US" sz="2200" b="1" i="1" dirty="0"/>
              <a:t>‘Lunatic fringe’s’ </a:t>
            </a:r>
            <a:r>
              <a:rPr lang="en-US" sz="2200" b="1" dirty="0"/>
              <a:t>keep arriving at the </a:t>
            </a:r>
            <a:r>
              <a:rPr lang="en-US" sz="2200" b="1" dirty="0" err="1"/>
              <a:t>centre</a:t>
            </a:r>
            <a:r>
              <a:rPr lang="en-US" sz="2200" b="1" dirty="0"/>
              <a:t>. </a:t>
            </a:r>
          </a:p>
          <a:p>
            <a:r>
              <a:rPr lang="en-US" sz="2200" b="1" dirty="0"/>
              <a:t>The lens of ‘Rights the function of tragedies?’ </a:t>
            </a:r>
            <a:r>
              <a:rPr lang="en-US" sz="2200" dirty="0"/>
              <a:t>  </a:t>
            </a:r>
          </a:p>
          <a:p>
            <a:r>
              <a:rPr lang="en-US" sz="2200" dirty="0"/>
              <a:t> </a:t>
            </a:r>
          </a:p>
        </p:txBody>
      </p:sp>
      <p:pic>
        <p:nvPicPr>
          <p:cNvPr id="5" name="Picture 4" descr="A flag with a red triangle and green stripe&#10;&#10;AI-generated content may be incorrect.">
            <a:extLst>
              <a:ext uri="{FF2B5EF4-FFF2-40B4-BE49-F238E27FC236}">
                <a16:creationId xmlns:a16="http://schemas.microsoft.com/office/drawing/2014/main" id="{E85DCFD0-4B64-1756-6693-B2A00C88C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54886" y="5137786"/>
            <a:ext cx="2618014" cy="1325563"/>
          </a:xfrm>
          <a:prstGeom prst="rect">
            <a:avLst/>
          </a:prstGeom>
        </p:spPr>
      </p:pic>
      <p:pic>
        <p:nvPicPr>
          <p:cNvPr id="8" name="Picture 7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CDBC1DC9-6AC2-07AB-27C0-53E48BF13C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25835" y="394651"/>
            <a:ext cx="2092466" cy="1499873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8D53C5E0-D6AC-DCB0-8183-EDA7377AF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1394">
        <p:fade/>
      </p:transition>
    </mc:Choice>
    <mc:Fallback xmlns="">
      <p:transition spd="slow" advTm="151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1FE88-B36E-CC62-8D34-5FE30D4D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50956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500" dirty="0">
                <a:solidFill>
                  <a:srgbClr val="FFFFFF"/>
                </a:solidFill>
              </a:rPr>
              <a:t>2</a:t>
            </a:r>
            <a:r>
              <a:rPr lang="en-US" sz="2800" dirty="0">
                <a:solidFill>
                  <a:srgbClr val="FFFFFF"/>
                </a:solidFill>
              </a:rPr>
              <a:t>:  The Shift Right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500" b="1" i="1" dirty="0">
                <a:solidFill>
                  <a:srgbClr val="FFFFFF"/>
                </a:solidFill>
              </a:rPr>
              <a:t>1967 Occupation</a:t>
            </a:r>
            <a:br>
              <a:rPr lang="en-US" sz="2500" b="1" i="1" dirty="0">
                <a:solidFill>
                  <a:srgbClr val="FFFFFF"/>
                </a:solidFill>
              </a:rPr>
            </a:br>
            <a:br>
              <a:rPr lang="en-US" sz="2500" b="1" i="1" dirty="0">
                <a:solidFill>
                  <a:srgbClr val="FFFFFF"/>
                </a:solidFill>
              </a:rPr>
            </a:br>
            <a:r>
              <a:rPr lang="en-US" sz="2500" b="1" i="1" dirty="0">
                <a:solidFill>
                  <a:srgbClr val="FFFFFF"/>
                </a:solidFill>
              </a:rPr>
              <a:t>The Joshua Blueprint</a:t>
            </a:r>
            <a:br>
              <a:rPr lang="en-US" sz="2500" b="1" i="1" dirty="0">
                <a:solidFill>
                  <a:srgbClr val="FFFFFF"/>
                </a:solidFill>
              </a:rPr>
            </a:br>
            <a:br>
              <a:rPr lang="en-US" sz="2500" b="1" i="1" dirty="0">
                <a:solidFill>
                  <a:srgbClr val="FFFFFF"/>
                </a:solidFill>
              </a:rPr>
            </a:br>
            <a:r>
              <a:rPr lang="en-US" sz="2500" b="1" i="1" dirty="0">
                <a:solidFill>
                  <a:srgbClr val="FFFFFF"/>
                </a:solidFill>
              </a:rPr>
              <a:t> The Settlers</a:t>
            </a:r>
            <a:br>
              <a:rPr lang="en-US" sz="2500" b="1" i="1" dirty="0">
                <a:solidFill>
                  <a:srgbClr val="FFFFFF"/>
                </a:solidFill>
              </a:rPr>
            </a:br>
            <a:r>
              <a:rPr lang="en-US" sz="2500" b="1" i="1" dirty="0">
                <a:solidFill>
                  <a:srgbClr val="FFFFFF"/>
                </a:solidFill>
              </a:rPr>
              <a:t> </a:t>
            </a:r>
            <a:br>
              <a:rPr lang="en-US" sz="2500" b="1" i="1" dirty="0">
                <a:solidFill>
                  <a:srgbClr val="FFFFFF"/>
                </a:solidFill>
              </a:rPr>
            </a:br>
            <a:r>
              <a:rPr lang="en-US" sz="2500" b="1" i="1" dirty="0">
                <a:solidFill>
                  <a:srgbClr val="FFFFFF"/>
                </a:solidFill>
              </a:rPr>
              <a:t>Gush </a:t>
            </a:r>
            <a:r>
              <a:rPr lang="en-US" sz="2500" b="1" i="1" dirty="0" err="1">
                <a:solidFill>
                  <a:srgbClr val="FFFFFF"/>
                </a:solidFill>
              </a:rPr>
              <a:t>Emunim</a:t>
            </a:r>
            <a:r>
              <a:rPr lang="en-US" sz="2500" b="1" i="1" dirty="0">
                <a:solidFill>
                  <a:srgbClr val="FFFFFF"/>
                </a:solidFill>
              </a:rPr>
              <a:t>,</a:t>
            </a:r>
            <a:br>
              <a:rPr lang="en-US" sz="2500" b="1" i="1" dirty="0">
                <a:solidFill>
                  <a:srgbClr val="FFFFFF"/>
                </a:solidFill>
              </a:rPr>
            </a:br>
            <a:br>
              <a:rPr lang="en-US" sz="2500" b="1" i="1" dirty="0">
                <a:solidFill>
                  <a:srgbClr val="FFFFFF"/>
                </a:solidFill>
              </a:rPr>
            </a:br>
            <a:r>
              <a:rPr lang="en-US" sz="2500" b="1" i="1" dirty="0">
                <a:solidFill>
                  <a:srgbClr val="FFFFFF"/>
                </a:solidFill>
              </a:rPr>
              <a:t> Nachala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F3D962-178B-50E9-6AC9-DD4B211AE9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688766"/>
              </p:ext>
            </p:extLst>
          </p:nvPr>
        </p:nvGraphicFramePr>
        <p:xfrm>
          <a:off x="5041907" y="511388"/>
          <a:ext cx="4466897" cy="540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group of people in a courtyard&#10;&#10;AI-generated content may be incorrect.">
            <a:extLst>
              <a:ext uri="{FF2B5EF4-FFF2-40B4-BE49-F238E27FC236}">
                <a16:creationId xmlns:a16="http://schemas.microsoft.com/office/drawing/2014/main" id="{3104B09D-7446-8E51-D12D-1AD152ADC1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850085" y="4919218"/>
            <a:ext cx="3174091" cy="1691981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DAC527DF-4EED-493A-F683-7E7BE6DFB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1208">
        <p:split orient="vert"/>
      </p:transition>
    </mc:Choice>
    <mc:Fallback xmlns="">
      <p:transition spd="slow" advTm="12120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45F5B-0CA7-B2A5-FDBA-B546EB6F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1967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8FEDD-E37D-8B07-1E10-E4909A237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Miraculous?  Divine Intervention?   Christian Zionism ramps up in USA </a:t>
            </a:r>
            <a:endParaRPr lang="en-US" sz="2000" dirty="0"/>
          </a:p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In Israel, Religious Dynamics emerge. </a:t>
            </a:r>
          </a:p>
          <a:p>
            <a:r>
              <a:rPr lang="en-US" sz="2400" b="1" dirty="0"/>
              <a:t>Movement from a ‘Secular state for the Jews’ to a specifically </a:t>
            </a:r>
            <a:r>
              <a:rPr lang="en-US" sz="2400" b="1" i="1" u="sng" dirty="0"/>
              <a:t>Jewish </a:t>
            </a:r>
            <a:r>
              <a:rPr lang="en-US" sz="2400" b="1" dirty="0"/>
              <a:t>State with a role in a divine redemptive plan.</a:t>
            </a:r>
          </a:p>
          <a:p>
            <a:r>
              <a:rPr lang="en-US" sz="2400" dirty="0"/>
              <a:t>But see </a:t>
            </a:r>
            <a:r>
              <a:rPr lang="en-US" sz="2400" b="1" dirty="0"/>
              <a:t>Prophetic Joshua </a:t>
            </a:r>
            <a:r>
              <a:rPr lang="en-US" sz="2400" b="1" dirty="0" err="1"/>
              <a:t>Liebowicz</a:t>
            </a:r>
            <a:r>
              <a:rPr lang="en-US" sz="2400" b="1" dirty="0"/>
              <a:t> Critique – His call for withdrawal.  </a:t>
            </a:r>
          </a:p>
          <a:p>
            <a:r>
              <a:rPr lang="en-US" sz="2400" b="1" dirty="0"/>
              <a:t>Fringe Religious Nationalism begins a march to Centre Stage. </a:t>
            </a:r>
            <a:r>
              <a:rPr lang="en-US" sz="2400" dirty="0"/>
              <a:t> </a:t>
            </a:r>
          </a:p>
          <a:p>
            <a:r>
              <a:rPr lang="en-US" sz="2400" b="1" dirty="0"/>
              <a:t>In 1977. Begin’s Likud Party elected. A ‘Sea Change’ Jabotinsky in power.</a:t>
            </a:r>
          </a:p>
          <a:p>
            <a:r>
              <a:rPr lang="en-US" sz="2400" dirty="0"/>
              <a:t>Its </a:t>
            </a:r>
            <a:r>
              <a:rPr lang="en-US" sz="2400" b="1" dirty="0"/>
              <a:t>Vanguard was and is the Settler Movement.  Which fuses ‘Religious’ with ‘Security’ concerns.  </a:t>
            </a:r>
          </a:p>
          <a:p>
            <a:pPr marL="0" indent="0">
              <a:buNone/>
            </a:pPr>
            <a:endParaRPr lang="en-US" sz="1500" b="1" dirty="0"/>
          </a:p>
        </p:txBody>
      </p:sp>
      <p:pic>
        <p:nvPicPr>
          <p:cNvPr id="16" name="Picture 15" descr="A group of people walking up stairs&#10;&#10;AI-generated content may be incorrect.">
            <a:extLst>
              <a:ext uri="{FF2B5EF4-FFF2-40B4-BE49-F238E27FC236}">
                <a16:creationId xmlns:a16="http://schemas.microsoft.com/office/drawing/2014/main" id="{0E032B1F-5427-5624-D179-A7E077D89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55771" y="365125"/>
            <a:ext cx="2988129" cy="1325563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A140BABB-22BD-6B77-94AC-51C2C52C3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6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39760">
        <p:pull/>
      </p:transition>
    </mc:Choice>
    <mc:Fallback xmlns="">
      <p:transition spd="slow" advTm="13976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AB40D-77AB-A5EC-93B0-D0E250D7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Gush </a:t>
            </a:r>
            <a:r>
              <a:rPr lang="en-US" dirty="0" err="1">
                <a:solidFill>
                  <a:srgbClr val="FFFFFF"/>
                </a:solidFill>
              </a:rPr>
              <a:t>Emunim</a:t>
            </a:r>
            <a:r>
              <a:rPr lang="en-US" dirty="0">
                <a:solidFill>
                  <a:srgbClr val="FFFFFF"/>
                </a:solidFill>
              </a:rPr>
              <a:t> –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The Bloc of the Faithful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9CC6B2-2C9A-3162-FA46-163A1D2F8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1800" b="1" dirty="0"/>
              <a:t>Divine legitimation? Birthplaces of Hebrew religion under Israeli control. West Bank becomes Judaea and Samaria, again. Re-connection becomes obsession. </a:t>
            </a:r>
          </a:p>
          <a:p>
            <a:r>
              <a:rPr lang="en-US" sz="1800" b="1" dirty="0"/>
              <a:t>Gush Ideology? </a:t>
            </a:r>
          </a:p>
          <a:p>
            <a:r>
              <a:rPr lang="en-US" sz="1800" b="1" dirty="0"/>
              <a:t>Zionism proves World entered a Redemptive era.</a:t>
            </a:r>
          </a:p>
          <a:p>
            <a:r>
              <a:rPr lang="en-US" sz="1800" b="1" dirty="0"/>
              <a:t>Jewish people and Land of Israel are one. Sacred duty to stand firm.</a:t>
            </a:r>
          </a:p>
          <a:p>
            <a:r>
              <a:rPr lang="en-US" sz="1800" b="1" dirty="0"/>
              <a:t>God using </a:t>
            </a:r>
            <a:r>
              <a:rPr lang="en-US" sz="1800" b="1" u="sng" dirty="0"/>
              <a:t>all </a:t>
            </a:r>
            <a:r>
              <a:rPr lang="en-US" sz="1800" b="1" dirty="0"/>
              <a:t>Jewish people – secular and religious. </a:t>
            </a:r>
          </a:p>
          <a:p>
            <a:r>
              <a:rPr lang="en-US" sz="1800" b="1" dirty="0"/>
              <a:t>Land given by divine grant – Palestinian opposition to dispossession is therefore immoral.  The highest morality has waived their rights ( A Closed Ideological System) </a:t>
            </a:r>
          </a:p>
          <a:p>
            <a:r>
              <a:rPr lang="en-US" sz="1800" b="1" dirty="0"/>
              <a:t> Settlements need protection. Therefore, IDF deployed to protect, defensively.</a:t>
            </a:r>
          </a:p>
          <a:p>
            <a:r>
              <a:rPr lang="en-US" sz="1800" b="1" dirty="0"/>
              <a:t>Over time, their role, now explicit in orders, is to accompany settlers, to protect, and not restrain them - In anything they do. 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</a:p>
          <a:p>
            <a:endParaRPr lang="en-US" sz="1800" dirty="0"/>
          </a:p>
        </p:txBody>
      </p:sp>
      <p:pic>
        <p:nvPicPr>
          <p:cNvPr id="4" name="Picture 3" descr="A group of people in a courtyard with Western Wall in the background&#10;&#10;AI-generated content may be incorrect.">
            <a:extLst>
              <a:ext uri="{FF2B5EF4-FFF2-40B4-BE49-F238E27FC236}">
                <a16:creationId xmlns:a16="http://schemas.microsoft.com/office/drawing/2014/main" id="{B66B8152-497E-7146-B85A-837378B86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30907" y="293914"/>
            <a:ext cx="2051906" cy="1534886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E0D55479-EE14-A23F-B25E-073CABB36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Tm="114311">
        <p159:morph option="byObject"/>
      </p:transition>
    </mc:Choice>
    <mc:Fallback xmlns="">
      <p:transition spd="slow" advTm="114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46831-74C2-CC42-BBA6-1603D1F2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Nachala Settler Movement succeeds Gush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4CFB-1D66-F388-DB30-52EC4C5CF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Focused on smaller, illegal settlements. But same goals. </a:t>
            </a:r>
            <a:r>
              <a:rPr lang="en-US" sz="1800" dirty="0" err="1"/>
              <a:t>ie</a:t>
            </a:r>
            <a:r>
              <a:rPr lang="en-US" sz="1800" dirty="0"/>
              <a:t>:</a:t>
            </a:r>
          </a:p>
          <a:p>
            <a:r>
              <a:rPr lang="en-US" sz="2400" b="1" dirty="0"/>
              <a:t>Annexation </a:t>
            </a:r>
            <a:r>
              <a:rPr lang="en-US" sz="1800" dirty="0"/>
              <a:t>of all learned from Jordan River to the Mediterranean. </a:t>
            </a:r>
          </a:p>
          <a:p>
            <a:r>
              <a:rPr lang="en-US" sz="2400" b="1" dirty="0"/>
              <a:t>Resettle Gaza</a:t>
            </a:r>
            <a:r>
              <a:rPr lang="en-US" sz="2400" dirty="0"/>
              <a:t>.             </a:t>
            </a:r>
            <a:r>
              <a:rPr lang="en-US" sz="2400" b="1" dirty="0"/>
              <a:t>Prevent a Palestinian state</a:t>
            </a:r>
          </a:p>
          <a:p>
            <a:r>
              <a:rPr lang="en-US" sz="1800" b="1" dirty="0"/>
              <a:t>‘</a:t>
            </a:r>
            <a:r>
              <a:rPr lang="en-US" sz="2400" b="1" dirty="0"/>
              <a:t>Voluntary’ </a:t>
            </a:r>
            <a:r>
              <a:rPr lang="en-US" sz="2400" dirty="0"/>
              <a:t>migration. </a:t>
            </a:r>
            <a:r>
              <a:rPr lang="en-US" sz="2400" b="1" dirty="0"/>
              <a:t>Jewish supremacy/sovereignty.</a:t>
            </a:r>
          </a:p>
          <a:p>
            <a:r>
              <a:rPr lang="en-US" sz="2400" b="1" dirty="0"/>
              <a:t>Redemption through settlement </a:t>
            </a:r>
            <a:r>
              <a:rPr lang="en-US" sz="1800" dirty="0"/>
              <a:t>–  a prerequisite for </a:t>
            </a:r>
            <a:r>
              <a:rPr lang="en-US" sz="1800" b="1" dirty="0"/>
              <a:t>the Messianic age.</a:t>
            </a:r>
          </a:p>
          <a:p>
            <a:r>
              <a:rPr lang="en-US" sz="2400" b="1" dirty="0"/>
              <a:t>Competing Messiah’s: </a:t>
            </a:r>
          </a:p>
          <a:p>
            <a:r>
              <a:rPr lang="en-US" sz="2400" b="1" dirty="0"/>
              <a:t>1: Christian: Jews to land, Armageddon, most die. (Antisemitic?)</a:t>
            </a:r>
          </a:p>
          <a:p>
            <a:r>
              <a:rPr lang="en-US" sz="2400" b="1" dirty="0"/>
              <a:t>2: Settler Messiah:  Possess All the land first. Then Messiah will arrive</a:t>
            </a:r>
            <a:endParaRPr lang="en-US" sz="2400" dirty="0"/>
          </a:p>
          <a:p>
            <a:r>
              <a:rPr lang="en-US" sz="2400" b="1" dirty="0"/>
              <a:t>3: The Non-Zionist Jewish Messiah. Await his appearance, before return.</a:t>
            </a:r>
            <a:endParaRPr lang="en-US" sz="2400" dirty="0"/>
          </a:p>
        </p:txBody>
      </p:sp>
      <p:pic>
        <p:nvPicPr>
          <p:cNvPr id="14" name="Picture 13" descr="A person holding glasses in front of a microphone&#10;&#10;AI-generated content may be incorrect.">
            <a:extLst>
              <a:ext uri="{FF2B5EF4-FFF2-40B4-BE49-F238E27FC236}">
                <a16:creationId xmlns:a16="http://schemas.microsoft.com/office/drawing/2014/main" id="{E0E1754A-A520-3076-096D-14E747AB5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9013371" y="1362529"/>
            <a:ext cx="2955472" cy="2066471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BF8F1C35-A954-06CB-8333-8F6A773B0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5875">
        <p:randomBar dir="vert"/>
      </p:transition>
    </mc:Choice>
    <mc:Fallback xmlns="">
      <p:transition spd="slow" advTm="155875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156F6-1576-15B2-57F8-8AB813EF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And there’s More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8337195-BDF1-23D1-C5C4-AB98B89E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08" y="1825624"/>
            <a:ext cx="10638692" cy="4441031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Kahanism (Rabbi Meir Kahane 1980’s)  </a:t>
            </a:r>
            <a:endParaRPr lang="en-US" sz="1800" dirty="0"/>
          </a:p>
          <a:p>
            <a:r>
              <a:rPr lang="en-US" sz="2200" b="1" dirty="0"/>
              <a:t> Influenced Settlers and National Judaism – His Kach party, with a Far right, violent revenge is good, Jewish supremacist, anti Arab, racist, </a:t>
            </a:r>
            <a:r>
              <a:rPr lang="en-US" sz="2200" b="1" dirty="0" err="1"/>
              <a:t>expulsionist</a:t>
            </a:r>
            <a:r>
              <a:rPr lang="en-US" sz="2200" b="1" dirty="0"/>
              <a:t>, religious-nationalist ideology, pro Theocracy. </a:t>
            </a:r>
          </a:p>
          <a:p>
            <a:r>
              <a:rPr lang="en-US" sz="2600" b="1" dirty="0"/>
              <a:t>National </a:t>
            </a:r>
            <a:r>
              <a:rPr lang="en-US" sz="2600" b="1" dirty="0" err="1"/>
              <a:t>Judiasm</a:t>
            </a:r>
            <a:r>
              <a:rPr lang="en-US" sz="2600" b="1" dirty="0"/>
              <a:t> </a:t>
            </a:r>
            <a:r>
              <a:rPr lang="en-US" sz="2600" dirty="0"/>
              <a:t>– </a:t>
            </a:r>
            <a:r>
              <a:rPr lang="en-US" sz="2600" b="1" dirty="0"/>
              <a:t>Smotrich  </a:t>
            </a:r>
            <a:r>
              <a:rPr lang="en-US" sz="2200" b="1" dirty="0"/>
              <a:t>(Settler</a:t>
            </a:r>
            <a:r>
              <a:rPr lang="en-US" sz="1800" b="1" dirty="0"/>
              <a:t>)  </a:t>
            </a:r>
            <a:r>
              <a:rPr lang="en-US" sz="1400" dirty="0"/>
              <a:t>Kippahs – Observant – God wills War</a:t>
            </a:r>
            <a:endParaRPr lang="en-US" sz="1800" dirty="0"/>
          </a:p>
          <a:p>
            <a:r>
              <a:rPr lang="en-US" sz="2400" dirty="0"/>
              <a:t> </a:t>
            </a:r>
            <a:r>
              <a:rPr lang="en-US" sz="2400" b="1" dirty="0"/>
              <a:t>Ben-Gvir’s – Jewish Power </a:t>
            </a:r>
            <a:r>
              <a:rPr lang="en-US" sz="1800" dirty="0"/>
              <a:t>- the ideological successor to Kahane.</a:t>
            </a:r>
          </a:p>
          <a:p>
            <a:r>
              <a:rPr lang="en-US" sz="2400" b="1" dirty="0"/>
              <a:t>From the margins to mainstream</a:t>
            </a:r>
            <a:r>
              <a:rPr lang="en-US" sz="1800" dirty="0"/>
              <a:t>. Goals that were once unspoken are now vocalized. National Judaism and Neo-Kahanism are part of the government coalition. Their entry encouraged by Netanyahu.</a:t>
            </a:r>
          </a:p>
          <a:p>
            <a:r>
              <a:rPr lang="en-US" sz="1800" dirty="0"/>
              <a:t>Do </a:t>
            </a:r>
            <a:r>
              <a:rPr lang="en-US" sz="1800" b="1" dirty="0"/>
              <a:t>you recognize a trend? Margins/Mainstream</a:t>
            </a:r>
            <a:r>
              <a:rPr lang="en-US" sz="1800" dirty="0"/>
              <a:t>.  Gaza War called a ‘Kahanist War.’</a:t>
            </a:r>
          </a:p>
          <a:p>
            <a:r>
              <a:rPr lang="en-US" sz="1800" dirty="0"/>
              <a:t>Never mind the current vanguard of </a:t>
            </a:r>
            <a:r>
              <a:rPr lang="en-US" sz="2400" b="1" dirty="0"/>
              <a:t>Israel’s ‘Lost Boys</a:t>
            </a:r>
            <a:r>
              <a:rPr lang="en-US" sz="2400" dirty="0"/>
              <a:t>,’ formerly </a:t>
            </a:r>
            <a:r>
              <a:rPr lang="en-US" sz="2400" b="1" dirty="0"/>
              <a:t>‘At Risk’ Hilltop Youth</a:t>
            </a:r>
            <a:r>
              <a:rPr lang="en-US" sz="1800" dirty="0"/>
              <a:t>. Currently </a:t>
            </a:r>
            <a:r>
              <a:rPr lang="en-US" sz="1800" b="1" dirty="0"/>
              <a:t>‘Unofficially’ deployed in the West Bank, </a:t>
            </a:r>
            <a:r>
              <a:rPr lang="en-US" sz="1800" dirty="0"/>
              <a:t>harassing, burning, destroying, killing,</a:t>
            </a:r>
          </a:p>
          <a:p>
            <a:endParaRPr lang="en-US" sz="1800" dirty="0"/>
          </a:p>
        </p:txBody>
      </p:sp>
      <p:pic>
        <p:nvPicPr>
          <p:cNvPr id="4" name="Picture 3" descr="A group of people sitting on a hill with a flag&#10;&#10;AI-generated content may be incorrect.">
            <a:extLst>
              <a:ext uri="{FF2B5EF4-FFF2-40B4-BE49-F238E27FC236}">
                <a16:creationId xmlns:a16="http://schemas.microsoft.com/office/drawing/2014/main" id="{88C43AD3-E88C-E9FA-390F-61421C0C7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30188"/>
            <a:ext cx="2688771" cy="1370806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591E64CC-0D10-59A7-BD18-1772C421F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 advTm="124087">
        <p:fade/>
      </p:transition>
    </mc:Choice>
    <mc:Fallback xmlns="">
      <p:transition spd="slow" advTm="12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1072</Words>
  <Application>Microsoft Office PowerPoint</Application>
  <PresentationFormat>Widescreen</PresentationFormat>
  <Paragraphs>97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Aharoni</vt:lpstr>
      <vt:lpstr>Aptos</vt:lpstr>
      <vt:lpstr>Aptos Display</vt:lpstr>
      <vt:lpstr>Arial</vt:lpstr>
      <vt:lpstr>Google Sans</vt:lpstr>
      <vt:lpstr>Verdana</vt:lpstr>
      <vt:lpstr>Office Theme</vt:lpstr>
      <vt:lpstr>The Ideology of Zionism</vt:lpstr>
      <vt:lpstr>Roots</vt:lpstr>
      <vt:lpstr>Becoming The ‘New (mostly secular) Jew’</vt:lpstr>
      <vt:lpstr>But …. The Palestinians?</vt:lpstr>
      <vt:lpstr>2:  The Shift Right   1967 Occupation  The Joshua Blueprint   The Settlers   Gush Emunim,   Nachala  </vt:lpstr>
      <vt:lpstr>1967</vt:lpstr>
      <vt:lpstr>Gush Emunim –  The Bloc of the Faithful</vt:lpstr>
      <vt:lpstr>Nachala Settler Movement succeeds Gush</vt:lpstr>
      <vt:lpstr>And there’s More</vt:lpstr>
      <vt:lpstr>Forcing Gods Hand?  Messiah Syndrome?</vt:lpstr>
      <vt:lpstr>Jerusalem  Syndrome</vt:lpstr>
      <vt:lpstr>3: Here &amp; There:  Northern Ireland &amp; Israel/Palestine  Tragic Struggles:  National or Intercommunal?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Roy Uprichard</dc:creator>
  <cp:lastModifiedBy>Michael Malone</cp:lastModifiedBy>
  <cp:revision>14</cp:revision>
  <cp:lastPrinted>2026-04-10T08:08:26Z</cp:lastPrinted>
  <dcterms:created xsi:type="dcterms:W3CDTF">2026-04-07T07:31:40Z</dcterms:created>
  <dcterms:modified xsi:type="dcterms:W3CDTF">2026-04-14T14:27:21Z</dcterms:modified>
</cp:coreProperties>
</file>